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58000" cy="9906000" type="A4"/>
  <p:notesSz cx="7099300" cy="10234613"/>
  <p:defaultTextStyle>
    <a:defPPr>
      <a:defRPr lang="pt-PT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39528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263" indent="-79057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5100" indent="-1187450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4525" indent="-158432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388" autoAdjust="0"/>
    <p:restoredTop sz="95000" autoAdjust="0"/>
  </p:normalViewPr>
  <p:slideViewPr>
    <p:cSldViewPr>
      <p:cViewPr varScale="1">
        <p:scale>
          <a:sx n="50" d="100"/>
          <a:sy n="50" d="100"/>
        </p:scale>
        <p:origin x="-2868" y="-114"/>
      </p:cViewPr>
      <p:guideLst>
        <p:guide orient="horz" pos="3120"/>
        <p:guide pos="2160"/>
      </p:guideLst>
    </p:cSldViewPr>
  </p:slideViewPr>
  <p:notesTextViewPr>
    <p:cViewPr>
      <p:scale>
        <a:sx n="300" d="100"/>
        <a:sy n="300" d="100"/>
      </p:scale>
      <p:origin x="0" y="8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defTabSz="5485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defTabSz="5485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901BF-5074-4709-A0D8-205BE76ABA51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defTabSz="5485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 defTabSz="54857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F71653-C925-481B-B2BB-E4C2EA914C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defTabSz="447778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defTabSz="4477785">
              <a:defRPr sz="1200"/>
            </a:lvl1pPr>
          </a:lstStyle>
          <a:p>
            <a:pPr>
              <a:defRPr/>
            </a:pPr>
            <a:fld id="{B02D788C-41D4-429D-A4D1-BEE29A5907DF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defTabSz="447778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 defTabSz="4477785">
              <a:defRPr sz="1200"/>
            </a:lvl1pPr>
          </a:lstStyle>
          <a:p>
            <a:pPr>
              <a:defRPr/>
            </a:pPr>
            <a:fld id="{E58A84C1-E658-453F-9C3E-19B001F508E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+mn-ea"/>
        <a:cs typeface="+mn-cs"/>
      </a:defRPr>
    </a:lvl1pPr>
    <a:lvl2pPr marL="8255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+mn-ea"/>
        <a:cs typeface="+mn-cs"/>
      </a:defRPr>
    </a:lvl2pPr>
    <a:lvl3pPr marL="1651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+mn-ea"/>
        <a:cs typeface="+mn-cs"/>
      </a:defRPr>
    </a:lvl3pPr>
    <a:lvl4pPr marL="24765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+mn-ea"/>
        <a:cs typeface="+mn-cs"/>
      </a:defRPr>
    </a:lvl4pPr>
    <a:lvl5pPr marL="330200" algn="l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+mn-ea"/>
        <a:cs typeface="+mn-cs"/>
      </a:defRPr>
    </a:lvl5pPr>
    <a:lvl6pPr marL="413756" algn="l" defTabSz="16550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496508" algn="l" defTabSz="16550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579259" algn="l" defTabSz="16550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662011" algn="l" defTabSz="165503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4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76750"/>
            <a:fld id="{B892D549-6B84-4D2D-827A-0DD0787802A9}" type="slidenum">
              <a:rPr lang="pt-PT" smtClean="0"/>
              <a:pPr defTabSz="4476750"/>
              <a:t>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EC5-2FC8-447C-9F1C-44C7D7790F4E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04A4-B44A-45FE-92F6-2F6111A459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78E0-841E-4C7A-BAA7-26187894BAA3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881C-FCC7-4729-8DB9-86E8C546D1A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59B2-8DA8-4F64-B61F-E7D8623C2E35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3323-261D-46F9-95B2-4D34C881BD5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EE1-8816-46FF-B85A-EEDC36397AAB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8899-1519-4511-8878-9C68C470E9F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1F92-5C37-4083-AD94-6C061258A187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996E-107E-4538-96E1-BE3C17D82F7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A4A8-2298-4461-A1B5-C7BD87647CFF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867C-C250-4652-9451-01AD9E72859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3" indent="0">
              <a:buNone/>
              <a:defRPr sz="2100" b="1"/>
            </a:lvl2pPr>
            <a:lvl3pPr marL="957846" indent="0">
              <a:buNone/>
              <a:defRPr sz="1900" b="1"/>
            </a:lvl3pPr>
            <a:lvl4pPr marL="1436770" indent="0">
              <a:buNone/>
              <a:defRPr sz="1700" b="1"/>
            </a:lvl4pPr>
            <a:lvl5pPr marL="1915693" indent="0">
              <a:buNone/>
              <a:defRPr sz="1700" b="1"/>
            </a:lvl5pPr>
            <a:lvl6pPr marL="2394616" indent="0">
              <a:buNone/>
              <a:defRPr sz="1700" b="1"/>
            </a:lvl6pPr>
            <a:lvl7pPr marL="2873539" indent="0">
              <a:buNone/>
              <a:defRPr sz="1700" b="1"/>
            </a:lvl7pPr>
            <a:lvl8pPr marL="3352463" indent="0">
              <a:buNone/>
              <a:defRPr sz="1700" b="1"/>
            </a:lvl8pPr>
            <a:lvl9pPr marL="3831386" indent="0">
              <a:buNone/>
              <a:defRPr sz="17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3" indent="0">
              <a:buNone/>
              <a:defRPr sz="2100" b="1"/>
            </a:lvl2pPr>
            <a:lvl3pPr marL="957846" indent="0">
              <a:buNone/>
              <a:defRPr sz="1900" b="1"/>
            </a:lvl3pPr>
            <a:lvl4pPr marL="1436770" indent="0">
              <a:buNone/>
              <a:defRPr sz="1700" b="1"/>
            </a:lvl4pPr>
            <a:lvl5pPr marL="1915693" indent="0">
              <a:buNone/>
              <a:defRPr sz="1700" b="1"/>
            </a:lvl5pPr>
            <a:lvl6pPr marL="2394616" indent="0">
              <a:buNone/>
              <a:defRPr sz="1700" b="1"/>
            </a:lvl6pPr>
            <a:lvl7pPr marL="2873539" indent="0">
              <a:buNone/>
              <a:defRPr sz="1700" b="1"/>
            </a:lvl7pPr>
            <a:lvl8pPr marL="3352463" indent="0">
              <a:buNone/>
              <a:defRPr sz="1700" b="1"/>
            </a:lvl8pPr>
            <a:lvl9pPr marL="3831386" indent="0">
              <a:buNone/>
              <a:defRPr sz="17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7CE9-F732-4DA0-B4F4-9B817261617C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697-083C-471A-ABE0-E5301ECF745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6F2A-B58C-4938-A597-71C54D645CDA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B1F6-C8F1-4E7C-B6B9-6D8D65B252A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0E09-FD78-45F5-B5AB-1921E522B15F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0C2D-A9E1-4468-986C-D0FDEE8A03E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23" indent="0">
              <a:buNone/>
              <a:defRPr sz="1200"/>
            </a:lvl2pPr>
            <a:lvl3pPr marL="957846" indent="0">
              <a:buNone/>
              <a:defRPr sz="1000"/>
            </a:lvl3pPr>
            <a:lvl4pPr marL="1436770" indent="0">
              <a:buNone/>
              <a:defRPr sz="900"/>
            </a:lvl4pPr>
            <a:lvl5pPr marL="1915693" indent="0">
              <a:buNone/>
              <a:defRPr sz="900"/>
            </a:lvl5pPr>
            <a:lvl6pPr marL="2394616" indent="0">
              <a:buNone/>
              <a:defRPr sz="900"/>
            </a:lvl6pPr>
            <a:lvl7pPr marL="2873539" indent="0">
              <a:buNone/>
              <a:defRPr sz="900"/>
            </a:lvl7pPr>
            <a:lvl8pPr marL="3352463" indent="0">
              <a:buNone/>
              <a:defRPr sz="900"/>
            </a:lvl8pPr>
            <a:lvl9pPr marL="3831386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3ECD-9FFD-4254-8059-5A91961F0594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B6C9-7E69-494B-8C23-C8E7613F524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923" indent="0">
              <a:buNone/>
              <a:defRPr sz="2900"/>
            </a:lvl2pPr>
            <a:lvl3pPr marL="957846" indent="0">
              <a:buNone/>
              <a:defRPr sz="2500"/>
            </a:lvl3pPr>
            <a:lvl4pPr marL="1436770" indent="0">
              <a:buNone/>
              <a:defRPr sz="2100"/>
            </a:lvl4pPr>
            <a:lvl5pPr marL="1915693" indent="0">
              <a:buNone/>
              <a:defRPr sz="2100"/>
            </a:lvl5pPr>
            <a:lvl6pPr marL="2394616" indent="0">
              <a:buNone/>
              <a:defRPr sz="2100"/>
            </a:lvl6pPr>
            <a:lvl7pPr marL="2873539" indent="0">
              <a:buNone/>
              <a:defRPr sz="2100"/>
            </a:lvl7pPr>
            <a:lvl8pPr marL="3352463" indent="0">
              <a:buNone/>
              <a:defRPr sz="2100"/>
            </a:lvl8pPr>
            <a:lvl9pPr marL="3831386" indent="0">
              <a:buNone/>
              <a:defRPr sz="21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23" indent="0">
              <a:buNone/>
              <a:defRPr sz="1200"/>
            </a:lvl2pPr>
            <a:lvl3pPr marL="957846" indent="0">
              <a:buNone/>
              <a:defRPr sz="1000"/>
            </a:lvl3pPr>
            <a:lvl4pPr marL="1436770" indent="0">
              <a:buNone/>
              <a:defRPr sz="900"/>
            </a:lvl4pPr>
            <a:lvl5pPr marL="1915693" indent="0">
              <a:buNone/>
              <a:defRPr sz="900"/>
            </a:lvl5pPr>
            <a:lvl6pPr marL="2394616" indent="0">
              <a:buNone/>
              <a:defRPr sz="900"/>
            </a:lvl6pPr>
            <a:lvl7pPr marL="2873539" indent="0">
              <a:buNone/>
              <a:defRPr sz="900"/>
            </a:lvl7pPr>
            <a:lvl8pPr marL="3352463" indent="0">
              <a:buNone/>
              <a:defRPr sz="900"/>
            </a:lvl8pPr>
            <a:lvl9pPr marL="3831386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6233-9643-4257-8D0A-525F6D2BF6A7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CC77-39C0-46A6-AB62-6538B7AEE1D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l" defTabSz="9578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809E4-D82D-49F6-82FF-4861A37ED9D1}" type="datetimeFigureOut">
              <a:rPr lang="pt-PT"/>
              <a:pPr>
                <a:defRPr/>
              </a:pPr>
              <a:t>06-04-2014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ctr" defTabSz="9578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5785" tIns="47893" rIns="95785" bIns="47893" rtlCol="0" anchor="ctr"/>
          <a:lstStyle>
            <a:lvl1pPr algn="r" defTabSz="95784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485B4B-EB72-4EA3-8A9E-C2DCD3E057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82751" algn="ctr" defTabSz="95767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165503" algn="ctr" defTabSz="95767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248254" algn="ctr" defTabSz="95767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331005" algn="ctr" defTabSz="95767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78" indent="-239462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01" indent="-239462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24" indent="-239462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48" indent="-239462" algn="l" defTabSz="95784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3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46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0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93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16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39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63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86" algn="l" defTabSz="9578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nauac\Desktop\applesfff.jpg"/>
          <p:cNvPicPr>
            <a:picLocks noChangeAspect="1" noChangeArrowheads="1"/>
          </p:cNvPicPr>
          <p:nvPr/>
        </p:nvPicPr>
        <p:blipFill>
          <a:blip r:embed="rId3" cstate="print">
            <a:lum bright="40000" contrast="-78000"/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endParaRPr lang="pt-PT" dirty="0"/>
          </a:p>
        </p:txBody>
      </p:sp>
      <p:sp>
        <p:nvSpPr>
          <p:cNvPr id="9" name="Rectângulo arredondado 8"/>
          <p:cNvSpPr/>
          <p:nvPr/>
        </p:nvSpPr>
        <p:spPr>
          <a:xfrm>
            <a:off x="2703513" y="727075"/>
            <a:ext cx="4067175" cy="803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r>
              <a:rPr lang="pt-PT" sz="5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Pestana D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*, Faria A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1,2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Gião M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Teixeira D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Monteiro R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Pintado M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Almeida DPF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3,4</a:t>
            </a: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, Calhau C</a:t>
            </a:r>
            <a:r>
              <a:rPr lang="pt-PT" sz="5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</a:t>
            </a:r>
          </a:p>
          <a:p>
            <a:pPr indent="798220" algn="ctr" defTabSz="957653">
              <a:defRPr/>
            </a:pPr>
            <a:r>
              <a:rPr lang="pt-PT" sz="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 </a:t>
            </a:r>
          </a:p>
          <a:p>
            <a:pPr algn="ctr" defTabSz="957653">
              <a:defRPr/>
            </a:pPr>
            <a:r>
              <a:rPr lang="pt-PT" sz="4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1 </a:t>
            </a:r>
            <a:r>
              <a:rPr lang="pt-PT" sz="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Serviço de Bioquímica (U38-FCT), Faculdade de Medicina da Universidade do Porto, 4200-319 Porto; </a:t>
            </a:r>
          </a:p>
          <a:p>
            <a:pPr algn="ctr" defTabSz="957653">
              <a:defRPr/>
            </a:pPr>
            <a:r>
              <a:rPr lang="pt-PT" sz="4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2 </a:t>
            </a:r>
            <a:r>
              <a:rPr lang="pt-PT" sz="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Centro de Investigação em Química (CIQ), Departamento de Química, Faculdade de Ciências da Universidade do Porto, 4169-007 Porto;</a:t>
            </a:r>
          </a:p>
          <a:p>
            <a:pPr algn="ctr" defTabSz="957653">
              <a:defRPr/>
            </a:pPr>
            <a:r>
              <a:rPr lang="pt-PT" sz="4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3</a:t>
            </a:r>
            <a:r>
              <a:rPr lang="pt-PT" sz="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Escola Superior de Biotecnologia do Porto, Universidade Católica Portuguesa, 4200-072 Porto; </a:t>
            </a:r>
          </a:p>
          <a:p>
            <a:pPr algn="ctr" defTabSz="957653">
              <a:defRPr/>
            </a:pPr>
            <a:r>
              <a:rPr lang="pt-PT" sz="400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4</a:t>
            </a:r>
            <a:r>
              <a:rPr lang="pt-PT" sz="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Faculdade de Ciências, Universidade do Porto, 4150-180 Porto, Portugal.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0" y="0"/>
            <a:ext cx="2657475" cy="990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2747963" y="65088"/>
            <a:ext cx="4006850" cy="612775"/>
          </a:xfrm>
          <a:prstGeom prst="roundRect">
            <a:avLst/>
          </a:prstGeom>
          <a:solidFill>
            <a:schemeClr val="accent3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Apple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phytochemicals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-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effects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on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redox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status and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tumour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cell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 </a:t>
            </a:r>
            <a:r>
              <a:rPr lang="pt-PT" sz="1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proliferation</a:t>
            </a:r>
            <a:endParaRPr lang="pt-P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2747963" y="1677988"/>
            <a:ext cx="4006850" cy="5976937"/>
          </a:xfrm>
          <a:prstGeom prst="roundRect">
            <a:avLst>
              <a:gd name="adj" fmla="val 6403"/>
            </a:avLst>
          </a:prstGeom>
          <a:solidFill>
            <a:schemeClr val="accent3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endParaRPr lang="pt-P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ângulo arredondado 11"/>
          <p:cNvSpPr/>
          <p:nvPr/>
        </p:nvSpPr>
        <p:spPr>
          <a:xfrm>
            <a:off x="2747963" y="7916863"/>
            <a:ext cx="4006850" cy="1849437"/>
          </a:xfrm>
          <a:prstGeom prst="roundRect">
            <a:avLst/>
          </a:prstGeom>
          <a:solidFill>
            <a:schemeClr val="accent3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72" tIns="10136" rIns="20272" bIns="10136" anchor="ctr"/>
          <a:lstStyle/>
          <a:p>
            <a:pPr algn="ctr" defTabSz="957653">
              <a:defRPr/>
            </a:pPr>
            <a:endParaRPr lang="pt-P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3082" name="Picture 10" descr="C:\Users\Tunauac\Desktop\Poster Maçãs\maca400.jpg"/>
          <p:cNvPicPr>
            <a:picLocks noChangeAspect="1" noChangeArrowheads="1"/>
          </p:cNvPicPr>
          <p:nvPr/>
        </p:nvPicPr>
        <p:blipFill>
          <a:blip r:embed="rId4" cstate="print">
            <a:lum bright="-15000" contrast="-59000"/>
          </a:blip>
          <a:srcRect/>
          <a:stretch>
            <a:fillRect/>
          </a:stretch>
        </p:blipFill>
        <p:spPr bwMode="auto">
          <a:xfrm>
            <a:off x="0" y="0"/>
            <a:ext cx="2657923" cy="1595288"/>
          </a:xfrm>
          <a:prstGeom prst="round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1" name="CaixaDeTexto 9"/>
          <p:cNvSpPr txBox="1">
            <a:spLocks noChangeArrowheads="1"/>
          </p:cNvSpPr>
          <p:nvPr/>
        </p:nvSpPr>
        <p:spPr bwMode="auto">
          <a:xfrm>
            <a:off x="2749550" y="1481138"/>
            <a:ext cx="679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Results</a:t>
            </a:r>
            <a:endParaRPr lang="pt-PT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CaixaDeTexto 9"/>
          <p:cNvSpPr txBox="1">
            <a:spLocks noChangeArrowheads="1"/>
          </p:cNvSpPr>
          <p:nvPr/>
        </p:nvSpPr>
        <p:spPr bwMode="auto">
          <a:xfrm>
            <a:off x="2747963" y="7721600"/>
            <a:ext cx="679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Discussion</a:t>
            </a:r>
            <a:endParaRPr lang="pt-PT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87313" y="2252663"/>
            <a:ext cx="6794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Background</a:t>
            </a:r>
            <a:endParaRPr lang="pt-P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4" name="CaixaDeTexto 9"/>
          <p:cNvSpPr txBox="1">
            <a:spLocks noChangeArrowheads="1"/>
          </p:cNvSpPr>
          <p:nvPr/>
        </p:nvSpPr>
        <p:spPr bwMode="auto">
          <a:xfrm>
            <a:off x="87313" y="4987925"/>
            <a:ext cx="679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Methods</a:t>
            </a:r>
            <a:endParaRPr lang="pt-P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5" name="CaixaDeTexto 9"/>
          <p:cNvSpPr txBox="1">
            <a:spLocks noChangeArrowheads="1"/>
          </p:cNvSpPr>
          <p:nvPr/>
        </p:nvSpPr>
        <p:spPr bwMode="auto">
          <a:xfrm>
            <a:off x="87313" y="8180388"/>
            <a:ext cx="6794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References</a:t>
            </a:r>
            <a:endParaRPr lang="pt-P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CaixaDeTexto 9"/>
          <p:cNvSpPr txBox="1">
            <a:spLocks noChangeArrowheads="1"/>
          </p:cNvSpPr>
          <p:nvPr/>
        </p:nvSpPr>
        <p:spPr bwMode="auto">
          <a:xfrm>
            <a:off x="87313" y="9185275"/>
            <a:ext cx="102711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72" tIns="10136" rIns="20272" bIns="10136">
            <a:spAutoFit/>
          </a:bodyPr>
          <a:lstStyle/>
          <a:p>
            <a:pPr defTabSz="957653">
              <a:defRPr/>
            </a:pPr>
            <a:r>
              <a:rPr lang="pt-PT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Acknowledgments</a:t>
            </a:r>
            <a:endParaRPr lang="pt-PT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64" name="Rectângulo 19"/>
          <p:cNvSpPr>
            <a:spLocks noChangeArrowheads="1"/>
          </p:cNvSpPr>
          <p:nvPr/>
        </p:nvSpPr>
        <p:spPr bwMode="auto">
          <a:xfrm>
            <a:off x="87313" y="9458325"/>
            <a:ext cx="24955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43" tIns="8271" rIns="16543" bIns="8271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">
                <a:latin typeface="Century Gothic" pitchFamily="34" charset="0"/>
              </a:rPr>
              <a:t>Supported by APMA (Associação dos Prodtores de Maçã de Alcobaça)- AGRO 937 “Demonstração da riqueza dos elementos nutricionais e de fitonutrientes na fruta qualificada do Oeste – Maçã de Alcobaça e Pêra Rocha do Oeste” and FCT (SFRH/BD/46640/2008 , SFRH/BD/28160/2006 and SFRH/BPD/40110/2007).</a:t>
            </a:r>
          </a:p>
        </p:txBody>
      </p:sp>
      <p:sp>
        <p:nvSpPr>
          <p:cNvPr id="2065" name="Rectângulo 19"/>
          <p:cNvSpPr>
            <a:spLocks noChangeArrowheads="1"/>
          </p:cNvSpPr>
          <p:nvPr/>
        </p:nvSpPr>
        <p:spPr bwMode="auto">
          <a:xfrm>
            <a:off x="87313" y="2547938"/>
            <a:ext cx="247967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There is an increasing interest in the identification of dietary factors capable of reducing the risk of chronic pathology manifestations, in particular, through the regulation of oxidative stress </a:t>
            </a:r>
            <a:r>
              <a:rPr lang="en-US" sz="600" baseline="30000">
                <a:latin typeface="Century Gothic" pitchFamily="34" charset="0"/>
              </a:rPr>
              <a:t>1-5</a:t>
            </a:r>
            <a:r>
              <a:rPr lang="en-US" sz="600">
                <a:latin typeface="Century Gothic" pitchFamily="34" charset="0"/>
              </a:rPr>
              <a:t>.</a:t>
            </a:r>
            <a:endParaRPr lang="en-US" sz="600" baseline="30000">
              <a:latin typeface="Century Gothic" pitchFamily="34" charset="0"/>
            </a:endParaRPr>
          </a:p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 Apples are a widely consumed rich source of phytochemicals, and epidemiological studies have linked the apples consumption with reduced risk of some cancers, cardiovascular disease and diabetes </a:t>
            </a:r>
            <a:r>
              <a:rPr lang="en-US" sz="600" baseline="30000">
                <a:latin typeface="Century Gothic" pitchFamily="34" charset="0"/>
              </a:rPr>
              <a:t>6-7</a:t>
            </a:r>
            <a:r>
              <a:rPr lang="en-US" sz="600">
                <a:latin typeface="Century Gothic" pitchFamily="34" charset="0"/>
              </a:rPr>
              <a:t>. </a:t>
            </a:r>
          </a:p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Different phytochemicals may have diverse biological activities, including antioxidant and anti-proliferative activity. Chlorogenic acid, phloridzin and phloretin are some of the major individual phytochemicals in apple </a:t>
            </a:r>
            <a:r>
              <a:rPr lang="en-US" sz="600" baseline="30000">
                <a:latin typeface="Century Gothic" pitchFamily="34" charset="0"/>
              </a:rPr>
              <a:t>8-10</a:t>
            </a:r>
            <a:r>
              <a:rPr lang="en-US" sz="600">
                <a:latin typeface="Century Gothic" pitchFamily="34" charset="0"/>
              </a:rPr>
              <a:t>.</a:t>
            </a:r>
          </a:p>
        </p:txBody>
      </p:sp>
      <p:sp>
        <p:nvSpPr>
          <p:cNvPr id="29" name="Rectângulo 19"/>
          <p:cNvSpPr>
            <a:spLocks noChangeArrowheads="1"/>
          </p:cNvSpPr>
          <p:nvPr/>
        </p:nvSpPr>
        <p:spPr bwMode="auto">
          <a:xfrm>
            <a:off x="87313" y="4384675"/>
            <a:ext cx="24796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algn="just" defTabSz="957653">
              <a:lnSpc>
                <a:spcPct val="150000"/>
              </a:lnSpc>
              <a:spcAft>
                <a:spcPts val="543"/>
              </a:spcAft>
              <a:defRPr/>
            </a:pPr>
            <a:r>
              <a:rPr 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Aim. </a:t>
            </a:r>
            <a:r>
              <a:rPr lang="en-US" sz="600" dirty="0">
                <a:latin typeface="Century Gothic" pitchFamily="34" charset="0"/>
              </a:rPr>
              <a:t>To evaluate the bioactive properties of apples from </a:t>
            </a:r>
            <a:r>
              <a:rPr lang="en-US" sz="600" dirty="0" err="1">
                <a:latin typeface="Century Gothic" pitchFamily="34" charset="0"/>
              </a:rPr>
              <a:t>Alcobaça</a:t>
            </a:r>
            <a:r>
              <a:rPr lang="en-US" sz="600" dirty="0">
                <a:latin typeface="Century Gothic" pitchFamily="34" charset="0"/>
              </a:rPr>
              <a:t> (PGI), in modulation of </a:t>
            </a:r>
            <a:r>
              <a:rPr lang="en-US" sz="600" dirty="0" err="1">
                <a:latin typeface="Century Gothic" pitchFamily="34" charset="0"/>
              </a:rPr>
              <a:t>redox</a:t>
            </a:r>
            <a:r>
              <a:rPr lang="en-US" sz="600" dirty="0">
                <a:latin typeface="Century Gothic" pitchFamily="34" charset="0"/>
              </a:rPr>
              <a:t> status and </a:t>
            </a:r>
            <a:r>
              <a:rPr lang="en-US" sz="600" dirty="0" err="1">
                <a:latin typeface="Century Gothic" pitchFamily="34" charset="0"/>
              </a:rPr>
              <a:t>tumour</a:t>
            </a:r>
            <a:r>
              <a:rPr lang="en-US" sz="600" dirty="0">
                <a:latin typeface="Century Gothic" pitchFamily="34" charset="0"/>
              </a:rPr>
              <a:t> cell proliferation.</a:t>
            </a:r>
          </a:p>
        </p:txBody>
      </p:sp>
      <p:sp>
        <p:nvSpPr>
          <p:cNvPr id="2067" name="Rectângulo 19"/>
          <p:cNvSpPr>
            <a:spLocks noChangeArrowheads="1"/>
          </p:cNvSpPr>
          <p:nvPr/>
        </p:nvSpPr>
        <p:spPr bwMode="auto">
          <a:xfrm>
            <a:off x="87313" y="5310188"/>
            <a:ext cx="24796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indent="109538" algn="just">
              <a:lnSpc>
                <a:spcPct val="150000"/>
              </a:lnSpc>
              <a:spcAft>
                <a:spcPts val="263"/>
              </a:spcAft>
              <a:buFont typeface="Wingdings" pitchFamily="2" charset="2"/>
              <a:buChar char="Ø"/>
            </a:pPr>
            <a:r>
              <a:rPr lang="en-US" sz="500" b="1">
                <a:solidFill>
                  <a:schemeClr val="bg1"/>
                </a:solidFill>
                <a:latin typeface="Century Gothic" pitchFamily="34" charset="0"/>
              </a:rPr>
              <a:t>Evaluation of </a:t>
            </a:r>
            <a:r>
              <a:rPr lang="en-US" sz="500" b="1" i="1">
                <a:solidFill>
                  <a:schemeClr val="bg1"/>
                </a:solidFill>
                <a:latin typeface="Century Gothic" pitchFamily="34" charset="0"/>
              </a:rPr>
              <a:t>in vivo </a:t>
            </a:r>
            <a:r>
              <a:rPr lang="en-US" sz="500" b="1">
                <a:solidFill>
                  <a:schemeClr val="bg1"/>
                </a:solidFill>
                <a:latin typeface="Century Gothic" pitchFamily="34" charset="0"/>
              </a:rPr>
              <a:t>redox status</a:t>
            </a:r>
          </a:p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500">
                <a:solidFill>
                  <a:schemeClr val="bg1"/>
                </a:solidFill>
                <a:latin typeface="Century Gothic" pitchFamily="34" charset="0"/>
              </a:rPr>
              <a:t>Animal treatment. </a:t>
            </a:r>
            <a:r>
              <a:rPr lang="en-US" sz="500">
                <a:latin typeface="Century Gothic" pitchFamily="34" charset="0"/>
              </a:rPr>
              <a:t>Thirty-six male CD-1 mice (</a:t>
            </a:r>
            <a:r>
              <a:rPr lang="es-ES" sz="500">
                <a:latin typeface="Century Gothic" pitchFamily="34" charset="0"/>
              </a:rPr>
              <a:t>Charles River Laboratories España S.A.</a:t>
            </a:r>
            <a:r>
              <a:rPr lang="en-US" sz="500">
                <a:latin typeface="Century Gothic" pitchFamily="34" charset="0"/>
              </a:rPr>
              <a:t>, Barcelona, Spain), 30-35 g bw, were divided and treated for 6 weeks. Treatments consisted in 3 control groups (</a:t>
            </a:r>
            <a:r>
              <a:rPr lang="en-US" sz="500" b="1">
                <a:latin typeface="Century Gothic" pitchFamily="34" charset="0"/>
              </a:rPr>
              <a:t>C</a:t>
            </a:r>
            <a:r>
              <a:rPr lang="en-US" sz="500">
                <a:latin typeface="Century Gothic" pitchFamily="34" charset="0"/>
              </a:rPr>
              <a:t>- water, </a:t>
            </a:r>
            <a:r>
              <a:rPr lang="en-US" sz="500" b="1">
                <a:latin typeface="Century Gothic" pitchFamily="34" charset="0"/>
              </a:rPr>
              <a:t>R</a:t>
            </a:r>
            <a:r>
              <a:rPr lang="en-US" sz="500">
                <a:latin typeface="Century Gothic" pitchFamily="34" charset="0"/>
              </a:rPr>
              <a:t>- phenolic extract from ‘Reinette’ apple, </a:t>
            </a:r>
            <a:r>
              <a:rPr lang="en-US" sz="500" b="1">
                <a:latin typeface="Century Gothic" pitchFamily="34" charset="0"/>
              </a:rPr>
              <a:t>G</a:t>
            </a:r>
            <a:r>
              <a:rPr lang="en-US" sz="500">
                <a:latin typeface="Century Gothic" pitchFamily="34" charset="0"/>
              </a:rPr>
              <a:t>- phenolic extract from ‘Golden Delicious’ apple ) and 3 parallel groups with CCl4 aggression (</a:t>
            </a:r>
            <a:r>
              <a:rPr lang="en-US" sz="500" b="1">
                <a:latin typeface="Century Gothic" pitchFamily="34" charset="0"/>
              </a:rPr>
              <a:t>CA</a:t>
            </a:r>
            <a:r>
              <a:rPr lang="en-US" sz="500">
                <a:latin typeface="Century Gothic" pitchFamily="34" charset="0"/>
              </a:rPr>
              <a:t>, </a:t>
            </a:r>
            <a:r>
              <a:rPr lang="en-US" sz="500" b="1">
                <a:latin typeface="Century Gothic" pitchFamily="34" charset="0"/>
              </a:rPr>
              <a:t>RA</a:t>
            </a:r>
            <a:r>
              <a:rPr lang="en-US" sz="500">
                <a:latin typeface="Century Gothic" pitchFamily="34" charset="0"/>
              </a:rPr>
              <a:t>, </a:t>
            </a:r>
            <a:r>
              <a:rPr lang="en-US" sz="500" b="1">
                <a:latin typeface="Century Gothic" pitchFamily="34" charset="0"/>
              </a:rPr>
              <a:t>GA</a:t>
            </a:r>
            <a:r>
              <a:rPr lang="en-US" sz="500">
                <a:latin typeface="Century Gothic" pitchFamily="34" charset="0"/>
              </a:rPr>
              <a:t>). All groups ingested proper chow for laboratory animals.</a:t>
            </a:r>
          </a:p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500">
                <a:solidFill>
                  <a:schemeClr val="bg1"/>
                </a:solidFill>
                <a:latin typeface="Century Gothic" pitchFamily="34" charset="0"/>
              </a:rPr>
              <a:t>Hepatic redox status.</a:t>
            </a:r>
            <a:r>
              <a:rPr lang="en-US" sz="500">
                <a:latin typeface="Century Gothic" pitchFamily="34" charset="0"/>
              </a:rPr>
              <a:t> Determination of lipid peroxidation (thiobarbituric acid reactive substance assay – TBARS </a:t>
            </a:r>
            <a:r>
              <a:rPr lang="en-US" sz="500" baseline="30000">
                <a:latin typeface="Century Gothic" pitchFamily="34" charset="0"/>
              </a:rPr>
              <a:t>11</a:t>
            </a:r>
            <a:r>
              <a:rPr lang="en-US" sz="500">
                <a:latin typeface="Century Gothic" pitchFamily="34" charset="0"/>
              </a:rPr>
              <a:t>), protein oxidative damage (quantification of carbonyl content), as described in literature </a:t>
            </a:r>
            <a:r>
              <a:rPr lang="en-US" sz="500" baseline="30000">
                <a:latin typeface="Century Gothic" pitchFamily="34" charset="0"/>
              </a:rPr>
              <a:t>12</a:t>
            </a:r>
            <a:r>
              <a:rPr lang="en-US" sz="500">
                <a:latin typeface="Century Gothic" pitchFamily="34" charset="0"/>
              </a:rPr>
              <a:t>. Measurement of gluthatione (GSH and GSSG) content </a:t>
            </a:r>
            <a:r>
              <a:rPr lang="en-US" sz="500" baseline="30000">
                <a:latin typeface="Century Gothic" pitchFamily="34" charset="0"/>
              </a:rPr>
              <a:t>13</a:t>
            </a:r>
            <a:r>
              <a:rPr lang="en-US" sz="500">
                <a:latin typeface="Century Gothic" pitchFamily="34" charset="0"/>
              </a:rPr>
              <a:t>, and the activity of the dependent enzymes, GPx (glutathione peroxidase) </a:t>
            </a:r>
            <a:r>
              <a:rPr lang="en-US" sz="500" baseline="30000">
                <a:latin typeface="Century Gothic" pitchFamily="34" charset="0"/>
              </a:rPr>
              <a:t>14</a:t>
            </a:r>
            <a:r>
              <a:rPr lang="en-US" sz="500">
                <a:latin typeface="Century Gothic" pitchFamily="34" charset="0"/>
              </a:rPr>
              <a:t>, GR (glutathione reductase) </a:t>
            </a:r>
            <a:r>
              <a:rPr lang="en-US" sz="500" baseline="30000">
                <a:latin typeface="Century Gothic" pitchFamily="34" charset="0"/>
              </a:rPr>
              <a:t>15</a:t>
            </a:r>
            <a:r>
              <a:rPr lang="en-US" sz="500">
                <a:latin typeface="Century Gothic" pitchFamily="34" charset="0"/>
              </a:rPr>
              <a:t> and GST (glutathione-S-transferase) </a:t>
            </a:r>
            <a:r>
              <a:rPr lang="en-US" sz="500" baseline="30000">
                <a:latin typeface="Century Gothic" pitchFamily="34" charset="0"/>
              </a:rPr>
              <a:t>16</a:t>
            </a:r>
            <a:r>
              <a:rPr lang="en-US" sz="500">
                <a:latin typeface="Century Gothic" pitchFamily="34" charset="0"/>
              </a:rPr>
              <a:t>. Activity determination of antioxidant enzymes, catalase </a:t>
            </a:r>
            <a:r>
              <a:rPr lang="en-US" sz="500" baseline="30000">
                <a:latin typeface="Century Gothic" pitchFamily="34" charset="0"/>
              </a:rPr>
              <a:t>17</a:t>
            </a:r>
            <a:r>
              <a:rPr lang="en-US" sz="500">
                <a:latin typeface="Century Gothic" pitchFamily="34" charset="0"/>
              </a:rPr>
              <a:t> and SOD (superoxide dismutase) </a:t>
            </a:r>
            <a:r>
              <a:rPr lang="en-US" sz="500" baseline="30000">
                <a:latin typeface="Century Gothic" pitchFamily="34" charset="0"/>
              </a:rPr>
              <a:t>18</a:t>
            </a:r>
            <a:r>
              <a:rPr lang="en-US" sz="500">
                <a:latin typeface="Century Gothic" pitchFamily="34" charset="0"/>
              </a:rPr>
              <a:t>. </a:t>
            </a:r>
          </a:p>
        </p:txBody>
      </p:sp>
      <p:sp>
        <p:nvSpPr>
          <p:cNvPr id="31" name="Rectângulo 19"/>
          <p:cNvSpPr>
            <a:spLocks noChangeArrowheads="1"/>
          </p:cNvSpPr>
          <p:nvPr/>
        </p:nvSpPr>
        <p:spPr bwMode="auto">
          <a:xfrm>
            <a:off x="87667" y="7873140"/>
            <a:ext cx="2434184" cy="16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43" tIns="8271" rIns="16543" bIns="8271" numCol="2" anchor="ctr">
            <a:spAutoFit/>
          </a:bodyPr>
          <a:lstStyle/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Behrend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L.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Biochem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Soc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Trans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2003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31(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Pt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6): p. 1441-4.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" dirty="0" err="1">
                <a:latin typeface="Century Gothic" pitchFamily="34" charset="0"/>
                <a:cs typeface="Arial" pitchFamily="34" charset="0"/>
              </a:rPr>
              <a:t>Droge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W., Adv Exp Med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Biol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2003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 543: p. 191-200.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</a:rPr>
              <a:t>Kumar</a:t>
            </a:r>
            <a:r>
              <a:rPr lang="pt-PT" sz="300" dirty="0">
                <a:latin typeface="Century Gothic" pitchFamily="34" charset="0"/>
              </a:rPr>
              <a:t>, D. </a:t>
            </a:r>
            <a:r>
              <a:rPr lang="pt-PT" sz="300" dirty="0" err="1">
                <a:latin typeface="Century Gothic" pitchFamily="34" charset="0"/>
              </a:rPr>
              <a:t>and</a:t>
            </a:r>
            <a:r>
              <a:rPr lang="pt-PT" sz="300" dirty="0">
                <a:latin typeface="Century Gothic" pitchFamily="34" charset="0"/>
              </a:rPr>
              <a:t> </a:t>
            </a:r>
            <a:r>
              <a:rPr lang="pt-PT" sz="300" dirty="0" err="1">
                <a:latin typeface="Century Gothic" pitchFamily="34" charset="0"/>
              </a:rPr>
              <a:t>Jugdutt</a:t>
            </a:r>
            <a:r>
              <a:rPr lang="pt-PT" sz="300" dirty="0">
                <a:latin typeface="Century Gothic" pitchFamily="34" charset="0"/>
              </a:rPr>
              <a:t>, B.I., J </a:t>
            </a:r>
            <a:r>
              <a:rPr lang="pt-PT" sz="300" dirty="0" err="1">
                <a:latin typeface="Century Gothic" pitchFamily="34" charset="0"/>
              </a:rPr>
              <a:t>Lab</a:t>
            </a:r>
            <a:r>
              <a:rPr lang="pt-PT" sz="300" dirty="0">
                <a:latin typeface="Century Gothic" pitchFamily="34" charset="0"/>
              </a:rPr>
              <a:t> </a:t>
            </a:r>
            <a:r>
              <a:rPr lang="pt-PT" sz="300" dirty="0" err="1">
                <a:latin typeface="Century Gothic" pitchFamily="34" charset="0"/>
              </a:rPr>
              <a:t>Clin</a:t>
            </a:r>
            <a:r>
              <a:rPr lang="pt-PT" sz="300" dirty="0">
                <a:latin typeface="Century Gothic" pitchFamily="34" charset="0"/>
              </a:rPr>
              <a:t> </a:t>
            </a:r>
            <a:r>
              <a:rPr lang="pt-PT" sz="300" dirty="0" err="1">
                <a:latin typeface="Century Gothic" pitchFamily="34" charset="0"/>
              </a:rPr>
              <a:t>Med</a:t>
            </a:r>
            <a:r>
              <a:rPr lang="pt-PT" sz="300" dirty="0">
                <a:latin typeface="Century Gothic" pitchFamily="34" charset="0"/>
              </a:rPr>
              <a:t>, </a:t>
            </a:r>
            <a:r>
              <a:rPr lang="pt-PT" sz="300" b="1" dirty="0">
                <a:latin typeface="Century Gothic" pitchFamily="34" charset="0"/>
              </a:rPr>
              <a:t>2003</a:t>
            </a:r>
            <a:r>
              <a:rPr lang="pt-PT" sz="300" dirty="0">
                <a:latin typeface="Century Gothic" pitchFamily="34" charset="0"/>
              </a:rPr>
              <a:t>. 142(5): p. 288-97.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" dirty="0" err="1">
                <a:latin typeface="Century Gothic" pitchFamily="34" charset="0"/>
                <a:cs typeface="Arial" pitchFamily="34" charset="0"/>
              </a:rPr>
              <a:t>Opara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E.C., J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Investig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 Med,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2004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 52(1): p. 19-23.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>
                <a:latin typeface="Century Gothic" pitchFamily="34" charset="0"/>
                <a:cs typeface="Arial" pitchFamily="34" charset="0"/>
              </a:rPr>
              <a:t>Pratico, D.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and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Sung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S., J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Alzheimers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Dis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2004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6(2): p. 171-5.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Boyer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J and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Liu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R.H.,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Nutr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J.,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2004.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3: 5.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Biedrzycka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</a:t>
            </a:r>
            <a:r>
              <a:rPr lang="pl-PL" sz="300" dirty="0">
                <a:latin typeface="Century Gothic" pitchFamily="34" charset="0"/>
                <a:cs typeface="Arial" pitchFamily="34" charset="0"/>
              </a:rPr>
              <a:t> E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Food Reviews International,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 2008.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 24: p. 235-51.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Kahle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K.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Mol.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Nutr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 Food Res,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2005.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 49: p. 797–806.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Tsao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R.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al.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J. Agric. Food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Chem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2003. 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51: p. 6347-53.</a:t>
            </a:r>
          </a:p>
          <a:p>
            <a:pPr indent="59479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" dirty="0" err="1">
                <a:latin typeface="Century Gothic" pitchFamily="34" charset="0"/>
                <a:cs typeface="Arial" pitchFamily="34" charset="0"/>
              </a:rPr>
              <a:t>Tsao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R. </a:t>
            </a:r>
            <a:r>
              <a:rPr lang="en-US" sz="300" i="1" dirty="0">
                <a:latin typeface="Century Gothic" pitchFamily="34" charset="0"/>
                <a:cs typeface="Arial" pitchFamily="34" charset="0"/>
              </a:rPr>
              <a:t>et al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., J. Agric. Food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Chem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2005. 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53: p. 4989-95.</a:t>
            </a:r>
            <a:endParaRPr lang="pt-PT" sz="300" dirty="0">
              <a:latin typeface="Century Gothic" pitchFamily="34" charset="0"/>
              <a:cs typeface="Arial" pitchFamily="34" charset="0"/>
            </a:endParaRP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Buege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J.A. and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Aust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S.D.,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1978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52: p. 302-10.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00" dirty="0">
                <a:latin typeface="Century Gothic" pitchFamily="34" charset="0"/>
                <a:cs typeface="Arial" pitchFamily="34" charset="0"/>
              </a:rPr>
              <a:t>Faria, A. </a:t>
            </a:r>
            <a:r>
              <a:rPr lang="en-US" sz="300" i="1" dirty="0">
                <a:latin typeface="Century Gothic" pitchFamily="34" charset="0"/>
                <a:cs typeface="Arial" pitchFamily="34" charset="0"/>
              </a:rPr>
              <a:t>et al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Eur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 J </a:t>
            </a:r>
            <a:r>
              <a:rPr lang="en-US" sz="300" dirty="0" err="1">
                <a:latin typeface="Century Gothic" pitchFamily="34" charset="0"/>
                <a:cs typeface="Arial" pitchFamily="34" charset="0"/>
              </a:rPr>
              <a:t>Nutr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en-US" sz="300" b="1" dirty="0">
                <a:latin typeface="Century Gothic" pitchFamily="34" charset="0"/>
                <a:cs typeface="Arial" pitchFamily="34" charset="0"/>
              </a:rPr>
              <a:t>2007</a:t>
            </a:r>
            <a:r>
              <a:rPr lang="en-US" sz="300" dirty="0">
                <a:latin typeface="Century Gothic" pitchFamily="34" charset="0"/>
                <a:cs typeface="Arial" pitchFamily="34" charset="0"/>
              </a:rPr>
              <a:t>. 46(5): p. 271-8.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>
                <a:latin typeface="Century Gothic" pitchFamily="34" charset="0"/>
                <a:cs typeface="Arial" pitchFamily="34" charset="0"/>
              </a:rPr>
              <a:t>Anderson, M.E.,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1985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113: p. 548-55.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Flohé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L.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1984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105: p. 114-21.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Carlberg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I.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1985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113: p. 484-90.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Habig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W.H. </a:t>
            </a:r>
            <a:r>
              <a:rPr lang="pt-PT" sz="300" i="1" dirty="0" err="1">
                <a:latin typeface="Century Gothic" pitchFamily="34" charset="0"/>
                <a:cs typeface="Arial" pitchFamily="34" charset="0"/>
              </a:rPr>
              <a:t>et</a:t>
            </a:r>
            <a:r>
              <a:rPr lang="pt-PT" sz="300" i="1" dirty="0">
                <a:latin typeface="Century Gothic" pitchFamily="34" charset="0"/>
                <a:cs typeface="Arial" pitchFamily="34" charset="0"/>
              </a:rPr>
              <a:t> al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., J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Biol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Chem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1974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249(22): p. 7130-9.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Aebi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H.,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1984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105: p. 121-6.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 err="1">
                <a:latin typeface="Century Gothic" pitchFamily="34" charset="0"/>
                <a:cs typeface="Arial" pitchFamily="34" charset="0"/>
              </a:rPr>
              <a:t>Flohé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L.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and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Otting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F.,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Methods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 </a:t>
            </a:r>
            <a:r>
              <a:rPr lang="pt-PT" sz="300" dirty="0" err="1">
                <a:latin typeface="Century Gothic" pitchFamily="34" charset="0"/>
                <a:cs typeface="Arial" pitchFamily="34" charset="0"/>
              </a:rPr>
              <a:t>Enzymol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, </a:t>
            </a:r>
            <a:r>
              <a:rPr lang="pt-PT" sz="300" b="1" dirty="0">
                <a:latin typeface="Century Gothic" pitchFamily="34" charset="0"/>
                <a:cs typeface="Arial" pitchFamily="34" charset="0"/>
              </a:rPr>
              <a:t>1984</a:t>
            </a:r>
            <a:r>
              <a:rPr lang="pt-PT" sz="300" dirty="0">
                <a:latin typeface="Century Gothic" pitchFamily="34" charset="0"/>
                <a:cs typeface="Arial" pitchFamily="34" charset="0"/>
              </a:rPr>
              <a:t>. 105: p. 93-104.</a:t>
            </a:r>
          </a:p>
          <a:p>
            <a:pPr marL="37659" indent="65462" algn="just" defTabSz="957674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pt-PT" sz="300" dirty="0"/>
              <a:t>Miranda, C.L. </a:t>
            </a:r>
            <a:r>
              <a:rPr lang="pt-PT" sz="300" dirty="0" err="1"/>
              <a:t>et</a:t>
            </a:r>
            <a:r>
              <a:rPr lang="pt-PT" sz="300" dirty="0"/>
              <a:t> al., </a:t>
            </a:r>
            <a:r>
              <a:rPr lang="pt-PT" sz="300" dirty="0" err="1"/>
              <a:t>Food</a:t>
            </a:r>
            <a:r>
              <a:rPr lang="pt-PT" sz="300" dirty="0"/>
              <a:t> </a:t>
            </a:r>
            <a:r>
              <a:rPr lang="pt-PT" sz="300" dirty="0" err="1"/>
              <a:t>Chem</a:t>
            </a:r>
            <a:r>
              <a:rPr lang="pt-PT" sz="300" dirty="0"/>
              <a:t>. </a:t>
            </a:r>
            <a:r>
              <a:rPr lang="pt-PT" sz="300" dirty="0" err="1"/>
              <a:t>Toxicol</a:t>
            </a:r>
            <a:r>
              <a:rPr lang="pt-PT" sz="300" dirty="0"/>
              <a:t>, </a:t>
            </a:r>
            <a:r>
              <a:rPr lang="pt-PT" sz="300" b="1" dirty="0"/>
              <a:t>1999.</a:t>
            </a:r>
            <a:r>
              <a:rPr lang="pt-PT" sz="300" dirty="0"/>
              <a:t> 37: p. 271-85.</a:t>
            </a:r>
            <a:endParaRPr lang="pt-PT" sz="3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69" name="Rectângulo 19"/>
          <p:cNvSpPr>
            <a:spLocks noChangeArrowheads="1"/>
          </p:cNvSpPr>
          <p:nvPr/>
        </p:nvSpPr>
        <p:spPr bwMode="auto">
          <a:xfrm>
            <a:off x="87313" y="7262813"/>
            <a:ext cx="2479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indent="109538" algn="just">
              <a:lnSpc>
                <a:spcPct val="150000"/>
              </a:lnSpc>
              <a:spcAft>
                <a:spcPts val="263"/>
              </a:spcAft>
              <a:buFont typeface="Wingdings" pitchFamily="2" charset="2"/>
              <a:buChar char="Ø"/>
            </a:pPr>
            <a:r>
              <a:rPr lang="en-US" sz="500" b="1">
                <a:solidFill>
                  <a:schemeClr val="bg1"/>
                </a:solidFill>
                <a:latin typeface="Century Gothic" pitchFamily="34" charset="0"/>
              </a:rPr>
              <a:t>Effect of apple extracts on tumour cell proliferation</a:t>
            </a:r>
          </a:p>
          <a:p>
            <a:pPr indent="109538" algn="just">
              <a:lnSpc>
                <a:spcPct val="150000"/>
              </a:lnSpc>
              <a:spcAft>
                <a:spcPts val="263"/>
              </a:spcAft>
              <a:buFont typeface="Arial" charset="0"/>
              <a:buChar char="•"/>
            </a:pPr>
            <a:r>
              <a:rPr lang="en-US" sz="500">
                <a:latin typeface="Century Gothic" pitchFamily="34" charset="0"/>
              </a:rPr>
              <a:t>Evaluation of methyl-</a:t>
            </a:r>
            <a:r>
              <a:rPr lang="en-US" sz="500" baseline="30000">
                <a:latin typeface="Century Gothic" pitchFamily="34" charset="0"/>
              </a:rPr>
              <a:t>3</a:t>
            </a:r>
            <a:r>
              <a:rPr lang="en-US" sz="500">
                <a:latin typeface="Century Gothic" pitchFamily="34" charset="0"/>
              </a:rPr>
              <a:t>H-thymidine incorporation in DNA, after incubation with phenolic extracts from three apple cultivars (‘Reinette’, ‘Golden Delicious’, and ‘Fuji’), chlorogenic acid, phloridzin and phloretin, as described in literature</a:t>
            </a:r>
            <a:r>
              <a:rPr lang="en-US" sz="500" baseline="30000">
                <a:latin typeface="Century Gothic" pitchFamily="34" charset="0"/>
              </a:rPr>
              <a:t> 19</a:t>
            </a:r>
            <a:r>
              <a:rPr lang="en-US" sz="500">
                <a:latin typeface="Century Gothic" pitchFamily="34" charset="0"/>
              </a:rPr>
              <a:t>. Determinations in two different cell lines, HT-29 (human colon cancer cell line) and MCF-7 cell (breast carcinoma cell line).</a:t>
            </a:r>
          </a:p>
        </p:txBody>
      </p:sp>
      <p:sp>
        <p:nvSpPr>
          <p:cNvPr id="2070" name="Rectângulo 19"/>
          <p:cNvSpPr>
            <a:spLocks noChangeArrowheads="1"/>
          </p:cNvSpPr>
          <p:nvPr/>
        </p:nvSpPr>
        <p:spPr bwMode="auto">
          <a:xfrm>
            <a:off x="2944813" y="1746250"/>
            <a:ext cx="18605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marL="336550" indent="-336550" algn="just">
              <a:lnSpc>
                <a:spcPct val="150000"/>
              </a:lnSpc>
              <a:spcAft>
                <a:spcPts val="538"/>
              </a:spcAft>
            </a:pPr>
            <a:r>
              <a:rPr lang="en-US" sz="800" b="1">
                <a:latin typeface="Century Gothic" pitchFamily="34" charset="0"/>
              </a:rPr>
              <a:t>Evaluation of </a:t>
            </a:r>
            <a:r>
              <a:rPr lang="en-US" sz="800" b="1" i="1">
                <a:latin typeface="Century Gothic" pitchFamily="34" charset="0"/>
              </a:rPr>
              <a:t>in vivo </a:t>
            </a:r>
            <a:r>
              <a:rPr lang="en-US" sz="800" b="1">
                <a:latin typeface="Century Gothic" pitchFamily="34" charset="0"/>
              </a:rPr>
              <a:t>redox status</a:t>
            </a:r>
          </a:p>
        </p:txBody>
      </p:sp>
      <p:sp>
        <p:nvSpPr>
          <p:cNvPr id="2071" name="Rectângulo 19"/>
          <p:cNvSpPr>
            <a:spLocks noChangeArrowheads="1"/>
          </p:cNvSpPr>
          <p:nvPr/>
        </p:nvSpPr>
        <p:spPr bwMode="auto">
          <a:xfrm>
            <a:off x="2944813" y="5349875"/>
            <a:ext cx="26908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marL="336550" indent="-336550" algn="just">
              <a:lnSpc>
                <a:spcPct val="150000"/>
              </a:lnSpc>
              <a:spcAft>
                <a:spcPts val="538"/>
              </a:spcAft>
            </a:pPr>
            <a:r>
              <a:rPr lang="en-US" sz="800" b="1">
                <a:latin typeface="Century Gothic" pitchFamily="34" charset="0"/>
              </a:rPr>
              <a:t>Effect on tumour cell proliferation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2971800" y="3328988"/>
            <a:ext cx="19716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50" tIns="8275" rIns="16550" bIns="8275" anchor="ctr">
            <a:spAutoFit/>
          </a:bodyPr>
          <a:lstStyle/>
          <a:p>
            <a:pPr algn="just" defTabSz="957653" eaLnBrk="0" hangingPunct="0">
              <a:defRPr/>
            </a:pPr>
            <a:r>
              <a:rPr lang="en-US" sz="4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Figure 1</a:t>
            </a:r>
            <a:r>
              <a:rPr lang="en-US" sz="400" dirty="0">
                <a:latin typeface="Century Gothic" pitchFamily="34" charset="0"/>
              </a:rPr>
              <a:t>. Effect of 6 weeks of treatment on hepatic oxidation of (A) lipids and (B) proteins. Values are represented as mean ± S.E.M. (n= 6). Statistical analysis with t test: </a:t>
            </a:r>
            <a:r>
              <a:rPr lang="en-US" sz="400" b="1" i="1" dirty="0">
                <a:latin typeface="Century Gothic" pitchFamily="34" charset="0"/>
              </a:rPr>
              <a:t>*</a:t>
            </a:r>
            <a:r>
              <a:rPr lang="en-US" sz="400" dirty="0">
                <a:latin typeface="Century Gothic" pitchFamily="34" charset="0"/>
              </a:rPr>
              <a:t> </a:t>
            </a:r>
            <a:r>
              <a:rPr lang="en-US" sz="400" i="1" dirty="0">
                <a:latin typeface="Century Gothic" pitchFamily="34" charset="0"/>
              </a:rPr>
              <a:t>P</a:t>
            </a:r>
            <a:r>
              <a:rPr lang="en-US" sz="400" dirty="0">
                <a:latin typeface="Century Gothic" pitchFamily="34" charset="0"/>
              </a:rPr>
              <a:t> &lt; 0.05.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594350" y="3424238"/>
            <a:ext cx="10858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50" tIns="8275" rIns="16550" bIns="8275" anchor="ctr">
            <a:spAutoFit/>
          </a:bodyPr>
          <a:lstStyle/>
          <a:p>
            <a:pPr algn="just" defTabSz="957653" eaLnBrk="0" hangingPunct="0">
              <a:defRPr/>
            </a:pPr>
            <a:r>
              <a:rPr lang="en-US" sz="4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Figure 2. </a:t>
            </a:r>
            <a:r>
              <a:rPr lang="en-US" sz="400" dirty="0">
                <a:latin typeface="Century Gothic" pitchFamily="34" charset="0"/>
              </a:rPr>
              <a:t>Effect, after 6 weeks of treatment, upon hepatic </a:t>
            </a:r>
            <a:r>
              <a:rPr lang="en-US" sz="400" dirty="0" err="1">
                <a:latin typeface="Century Gothic" pitchFamily="34" charset="0"/>
              </a:rPr>
              <a:t>gluthatione</a:t>
            </a:r>
            <a:r>
              <a:rPr lang="en-US" sz="400" dirty="0">
                <a:latin typeface="Century Gothic" pitchFamily="34" charset="0"/>
              </a:rPr>
              <a:t> content: (A) GSH, (B) GSSG and the (C) GSSG/GSH ratio. Values are represented as mean ± S.E.M. (</a:t>
            </a:r>
            <a:r>
              <a:rPr lang="en-US" sz="400" i="1" dirty="0">
                <a:latin typeface="Century Gothic" pitchFamily="34" charset="0"/>
              </a:rPr>
              <a:t>n </a:t>
            </a:r>
            <a:r>
              <a:rPr lang="en-US" sz="400" dirty="0">
                <a:latin typeface="Century Gothic" pitchFamily="34" charset="0"/>
              </a:rPr>
              <a:t>= 6). Statistical analysis with t test: </a:t>
            </a:r>
            <a:r>
              <a:rPr lang="en-US" sz="400" b="1" i="1" dirty="0">
                <a:latin typeface="Century Gothic" pitchFamily="34" charset="0"/>
              </a:rPr>
              <a:t>*</a:t>
            </a:r>
            <a:r>
              <a:rPr lang="en-US" sz="400" dirty="0">
                <a:latin typeface="Century Gothic" pitchFamily="34" charset="0"/>
              </a:rPr>
              <a:t> </a:t>
            </a:r>
            <a:r>
              <a:rPr lang="en-US" sz="400" i="1" dirty="0">
                <a:latin typeface="Century Gothic" pitchFamily="34" charset="0"/>
              </a:rPr>
              <a:t>P</a:t>
            </a:r>
            <a:r>
              <a:rPr lang="en-US" sz="400" dirty="0">
                <a:latin typeface="Century Gothic" pitchFamily="34" charset="0"/>
              </a:rPr>
              <a:t> &lt; 0.05.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5545138" y="4200525"/>
            <a:ext cx="1135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50" tIns="8275" rIns="16550" bIns="8275" anchor="ctr">
            <a:spAutoFit/>
          </a:bodyPr>
          <a:lstStyle/>
          <a:p>
            <a:pPr algn="just" defTabSz="957653" eaLnBrk="0" hangingPunct="0">
              <a:defRPr/>
            </a:pPr>
            <a:r>
              <a:rPr lang="en-US" sz="4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Figure 3. </a:t>
            </a:r>
            <a:r>
              <a:rPr lang="en-US" sz="400" dirty="0">
                <a:latin typeface="Century Gothic" pitchFamily="34" charset="0"/>
              </a:rPr>
              <a:t>Effect, after 6 weeks of treatment, upon hepatic  activity of glutathione dependent enzymes: (A) GR, (B) GST, (C) total </a:t>
            </a:r>
            <a:r>
              <a:rPr lang="en-US" sz="400" dirty="0" err="1">
                <a:latin typeface="Century Gothic" pitchFamily="34" charset="0"/>
              </a:rPr>
              <a:t>GPx</a:t>
            </a:r>
            <a:r>
              <a:rPr lang="en-US" sz="400" dirty="0">
                <a:latin typeface="Century Gothic" pitchFamily="34" charset="0"/>
              </a:rPr>
              <a:t>; and hepatic activity of the antioxidant enzymes (D) SOD and (E) </a:t>
            </a:r>
            <a:r>
              <a:rPr lang="en-US" sz="400" dirty="0" err="1">
                <a:latin typeface="Century Gothic" pitchFamily="34" charset="0"/>
              </a:rPr>
              <a:t>catalase</a:t>
            </a:r>
            <a:r>
              <a:rPr lang="en-US" sz="400" dirty="0">
                <a:latin typeface="Century Gothic" pitchFamily="34" charset="0"/>
              </a:rPr>
              <a:t>. Values are represented as mean ± S.E.M. (</a:t>
            </a:r>
            <a:r>
              <a:rPr lang="en-US" sz="400" i="1" dirty="0">
                <a:latin typeface="Century Gothic" pitchFamily="34" charset="0"/>
              </a:rPr>
              <a:t>n </a:t>
            </a:r>
            <a:r>
              <a:rPr lang="en-US" sz="400" dirty="0">
                <a:latin typeface="Century Gothic" pitchFamily="34" charset="0"/>
              </a:rPr>
              <a:t>= 6). Statistical analysis with t test: </a:t>
            </a:r>
            <a:r>
              <a:rPr lang="en-US" sz="400" b="1" i="1" dirty="0">
                <a:latin typeface="Century Gothic" pitchFamily="34" charset="0"/>
              </a:rPr>
              <a:t>*</a:t>
            </a:r>
            <a:r>
              <a:rPr lang="en-US" sz="400" dirty="0">
                <a:latin typeface="Century Gothic" pitchFamily="34" charset="0"/>
              </a:rPr>
              <a:t> </a:t>
            </a:r>
            <a:r>
              <a:rPr lang="en-US" sz="400" i="1" dirty="0">
                <a:latin typeface="Century Gothic" pitchFamily="34" charset="0"/>
              </a:rPr>
              <a:t>P</a:t>
            </a:r>
            <a:r>
              <a:rPr lang="en-US" sz="400" dirty="0">
                <a:latin typeface="Century Gothic" pitchFamily="34" charset="0"/>
              </a:rPr>
              <a:t> &lt; 0.05.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2862263" y="7210425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50" tIns="8275" rIns="16550" bIns="8275" anchor="ctr">
            <a:spAutoFit/>
          </a:bodyPr>
          <a:lstStyle/>
          <a:p>
            <a:pPr algn="just" defTabSz="957653" eaLnBrk="0" hangingPunct="0">
              <a:defRPr/>
            </a:pPr>
            <a:r>
              <a:rPr lang="en-US" sz="4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Figure 4</a:t>
            </a:r>
            <a:r>
              <a:rPr lang="en-US" sz="400" dirty="0">
                <a:latin typeface="Century Gothic" pitchFamily="34" charset="0"/>
              </a:rPr>
              <a:t>. Effect of </a:t>
            </a:r>
            <a:r>
              <a:rPr lang="en-US" sz="400" dirty="0" err="1">
                <a:latin typeface="Century Gothic" pitchFamily="34" charset="0"/>
              </a:rPr>
              <a:t>phenolic</a:t>
            </a:r>
            <a:r>
              <a:rPr lang="en-US" sz="400" dirty="0">
                <a:latin typeface="Century Gothic" pitchFamily="34" charset="0"/>
              </a:rPr>
              <a:t> extracts from three apple cultivars (‘</a:t>
            </a:r>
            <a:r>
              <a:rPr lang="en-US" sz="400" dirty="0" err="1">
                <a:latin typeface="Century Gothic" pitchFamily="34" charset="0"/>
              </a:rPr>
              <a:t>Reinette</a:t>
            </a:r>
            <a:r>
              <a:rPr lang="en-US" sz="400" dirty="0">
                <a:latin typeface="Century Gothic" pitchFamily="34" charset="0"/>
              </a:rPr>
              <a:t>’, ‘Golden Delicious’, and ‘Fuji’) on HT-29 proliferation  (human colon cancer cell line). Values are represented as mean of the % of control group ± S.E.M. Statistical analysis with </a:t>
            </a:r>
            <a:r>
              <a:rPr lang="en-US" sz="400" dirty="0" err="1">
                <a:latin typeface="Century Gothic" pitchFamily="34" charset="0"/>
              </a:rPr>
              <a:t>Kruskal</a:t>
            </a:r>
            <a:r>
              <a:rPr lang="en-US" sz="400" dirty="0">
                <a:latin typeface="Century Gothic" pitchFamily="34" charset="0"/>
              </a:rPr>
              <a:t>-Wallis test, followed by Dunn's Multiple Comparison post test: </a:t>
            </a:r>
            <a:r>
              <a:rPr lang="en-US" sz="400" b="1" i="1" dirty="0">
                <a:latin typeface="Century Gothic" pitchFamily="34" charset="0"/>
              </a:rPr>
              <a:t>*</a:t>
            </a:r>
            <a:r>
              <a:rPr lang="en-US" sz="400" dirty="0">
                <a:latin typeface="Century Gothic" pitchFamily="34" charset="0"/>
              </a:rPr>
              <a:t> </a:t>
            </a:r>
            <a:r>
              <a:rPr lang="en-US" sz="400" i="1" dirty="0">
                <a:latin typeface="Century Gothic" pitchFamily="34" charset="0"/>
              </a:rPr>
              <a:t>P</a:t>
            </a:r>
            <a:r>
              <a:rPr lang="en-US" sz="400" dirty="0">
                <a:latin typeface="Century Gothic" pitchFamily="34" charset="0"/>
              </a:rPr>
              <a:t> &lt; 0.05.</a:t>
            </a:r>
          </a:p>
        </p:txBody>
      </p:sp>
      <p:grpSp>
        <p:nvGrpSpPr>
          <p:cNvPr id="2076" name="Grupo 42"/>
          <p:cNvGrpSpPr>
            <a:grpSpLocks/>
          </p:cNvGrpSpPr>
          <p:nvPr/>
        </p:nvGrpSpPr>
        <p:grpSpPr bwMode="auto">
          <a:xfrm>
            <a:off x="2840038" y="5835650"/>
            <a:ext cx="1874837" cy="1328738"/>
            <a:chOff x="14273170" y="24603096"/>
            <a:chExt cx="7643866" cy="5005649"/>
          </a:xfrm>
        </p:grpSpPr>
        <p:pic>
          <p:nvPicPr>
            <p:cNvPr id="2075" name="Picture 27" descr="C:\Users\Tunauac\Desktop\Prolf maçã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73170" y="24603096"/>
              <a:ext cx="7643866" cy="5005649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sp>
          <p:nvSpPr>
            <p:cNvPr id="35" name="Rectângulo arredondado 34"/>
            <p:cNvSpPr/>
            <p:nvPr/>
          </p:nvSpPr>
          <p:spPr>
            <a:xfrm>
              <a:off x="18344288" y="25888897"/>
              <a:ext cx="1572788" cy="2212771"/>
            </a:xfrm>
            <a:prstGeom prst="roundRect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7653">
                <a:defRPr/>
              </a:pPr>
              <a:endParaRPr lang="pt-PT"/>
            </a:p>
          </p:txBody>
        </p:sp>
      </p:grpSp>
      <p:sp>
        <p:nvSpPr>
          <p:cNvPr id="2077" name="Rectângulo 19"/>
          <p:cNvSpPr>
            <a:spLocks noChangeArrowheads="1"/>
          </p:cNvSpPr>
          <p:nvPr/>
        </p:nvSpPr>
        <p:spPr bwMode="auto">
          <a:xfrm>
            <a:off x="2944813" y="7993063"/>
            <a:ext cx="36131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43" tIns="8271" rIns="16543" bIns="8271" anchor="ctr">
            <a:spAutoFit/>
          </a:bodyPr>
          <a:lstStyle/>
          <a:p>
            <a:pPr indent="109538" algn="just"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Results suggest that </a:t>
            </a:r>
            <a:r>
              <a:rPr lang="en-US" sz="600" b="1">
                <a:latin typeface="Century Gothic" pitchFamily="34" charset="0"/>
              </a:rPr>
              <a:t>apples do not deteriorate the hepatic redox status</a:t>
            </a:r>
            <a:r>
              <a:rPr lang="en-US" sz="600">
                <a:latin typeface="Century Gothic" pitchFamily="34" charset="0"/>
              </a:rPr>
              <a:t>, but rather improved the GSH content compared to control animals. </a:t>
            </a:r>
            <a:r>
              <a:rPr lang="en-US" sz="600" b="1">
                <a:latin typeface="Century Gothic" pitchFamily="34" charset="0"/>
              </a:rPr>
              <a:t>No deterioration </a:t>
            </a:r>
            <a:r>
              <a:rPr lang="en-US" sz="600">
                <a:latin typeface="Century Gothic" pitchFamily="34" charset="0"/>
              </a:rPr>
              <a:t>was also observed after </a:t>
            </a:r>
            <a:r>
              <a:rPr lang="en-US" sz="600" b="1">
                <a:latin typeface="Century Gothic" pitchFamily="34" charset="0"/>
              </a:rPr>
              <a:t>CCl</a:t>
            </a:r>
            <a:r>
              <a:rPr lang="en-US" sz="600" b="1" baseline="-25000">
                <a:latin typeface="Century Gothic" pitchFamily="34" charset="0"/>
              </a:rPr>
              <a:t>4</a:t>
            </a:r>
            <a:r>
              <a:rPr lang="en-US" sz="600" b="1">
                <a:latin typeface="Century Gothic" pitchFamily="34" charset="0"/>
              </a:rPr>
              <a:t> aggression</a:t>
            </a:r>
            <a:r>
              <a:rPr lang="en-US" sz="600">
                <a:latin typeface="Century Gothic" pitchFamily="34" charset="0"/>
              </a:rPr>
              <a:t>.</a:t>
            </a:r>
          </a:p>
          <a:p>
            <a:pPr indent="109538" algn="just"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After CCl</a:t>
            </a:r>
            <a:r>
              <a:rPr lang="en-US" sz="600" baseline="-25000">
                <a:latin typeface="Century Gothic" pitchFamily="34" charset="0"/>
              </a:rPr>
              <a:t>4</a:t>
            </a:r>
            <a:r>
              <a:rPr lang="en-US" sz="600">
                <a:latin typeface="Century Gothic" pitchFamily="34" charset="0"/>
              </a:rPr>
              <a:t> aggression, RA group demonstrated </a:t>
            </a:r>
            <a:r>
              <a:rPr lang="en-US" sz="600" b="1">
                <a:latin typeface="Century Gothic" pitchFamily="34" charset="0"/>
              </a:rPr>
              <a:t>protection against CCl</a:t>
            </a:r>
            <a:r>
              <a:rPr lang="en-US" sz="600" b="1" baseline="-25000">
                <a:latin typeface="Century Gothic" pitchFamily="34" charset="0"/>
              </a:rPr>
              <a:t>4</a:t>
            </a:r>
            <a:r>
              <a:rPr lang="en-US" sz="600" b="1">
                <a:latin typeface="Century Gothic" pitchFamily="34" charset="0"/>
              </a:rPr>
              <a:t> protein oxidation</a:t>
            </a:r>
            <a:r>
              <a:rPr lang="en-US" sz="600">
                <a:latin typeface="Century Gothic" pitchFamily="34" charset="0"/>
              </a:rPr>
              <a:t>. An </a:t>
            </a:r>
            <a:r>
              <a:rPr lang="en-US" sz="600" b="1">
                <a:latin typeface="Century Gothic" pitchFamily="34" charset="0"/>
              </a:rPr>
              <a:t>increase in enzymatic defenses </a:t>
            </a:r>
            <a:r>
              <a:rPr lang="en-US" sz="600">
                <a:latin typeface="Century Gothic" pitchFamily="34" charset="0"/>
              </a:rPr>
              <a:t>was observed in the </a:t>
            </a:r>
            <a:r>
              <a:rPr lang="en-US" sz="600" b="1">
                <a:latin typeface="Century Gothic" pitchFamily="34" charset="0"/>
              </a:rPr>
              <a:t>apple-treated animals with CCl</a:t>
            </a:r>
            <a:r>
              <a:rPr lang="en-US" sz="600" b="1" baseline="-25000">
                <a:latin typeface="Century Gothic" pitchFamily="34" charset="0"/>
              </a:rPr>
              <a:t>4</a:t>
            </a:r>
            <a:r>
              <a:rPr lang="en-US" sz="600" b="1">
                <a:latin typeface="Century Gothic" pitchFamily="34" charset="0"/>
              </a:rPr>
              <a:t> aggression</a:t>
            </a:r>
            <a:r>
              <a:rPr lang="en-US" sz="600">
                <a:latin typeface="Century Gothic" pitchFamily="34" charset="0"/>
              </a:rPr>
              <a:t>.</a:t>
            </a:r>
          </a:p>
          <a:p>
            <a:pPr indent="109538" algn="just"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endParaRPr lang="en-US" sz="400">
              <a:latin typeface="Century Gothic" pitchFamily="34" charset="0"/>
            </a:endParaRPr>
          </a:p>
          <a:p>
            <a:pPr indent="109538" algn="just"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 </a:t>
            </a:r>
            <a:r>
              <a:rPr lang="en-US" sz="600" b="1">
                <a:latin typeface="Century Gothic" pitchFamily="34" charset="0"/>
              </a:rPr>
              <a:t>Phenolic extracts </a:t>
            </a:r>
            <a:r>
              <a:rPr lang="en-US" sz="600">
                <a:latin typeface="Century Gothic" pitchFamily="34" charset="0"/>
              </a:rPr>
              <a:t>of three apple cultivars </a:t>
            </a:r>
            <a:r>
              <a:rPr lang="en-US" sz="600" b="1">
                <a:latin typeface="Century Gothic" pitchFamily="34" charset="0"/>
              </a:rPr>
              <a:t>decreased HT-29 cells proliferation.</a:t>
            </a:r>
          </a:p>
          <a:p>
            <a:pPr indent="109538" algn="just"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US" sz="600">
                <a:latin typeface="Century Gothic" pitchFamily="34" charset="0"/>
              </a:rPr>
              <a:t>Similar results were obtained with their isolated major constituents: </a:t>
            </a:r>
            <a:r>
              <a:rPr lang="en-US" sz="600" b="1">
                <a:latin typeface="Century Gothic" pitchFamily="34" charset="0"/>
              </a:rPr>
              <a:t>chlorogenic acid decreased HT-29 proliferation</a:t>
            </a:r>
            <a:r>
              <a:rPr lang="en-US" sz="600">
                <a:latin typeface="Century Gothic" pitchFamily="34" charset="0"/>
              </a:rPr>
              <a:t> in a concentration dependent manner, while </a:t>
            </a:r>
            <a:r>
              <a:rPr lang="en-US" sz="600" b="1">
                <a:latin typeface="Century Gothic" pitchFamily="34" charset="0"/>
              </a:rPr>
              <a:t>phloridzin</a:t>
            </a:r>
            <a:r>
              <a:rPr lang="en-US" sz="600">
                <a:latin typeface="Century Gothic" pitchFamily="34" charset="0"/>
              </a:rPr>
              <a:t> and </a:t>
            </a:r>
            <a:r>
              <a:rPr lang="en-US" sz="600" b="1">
                <a:latin typeface="Century Gothic" pitchFamily="34" charset="0"/>
              </a:rPr>
              <a:t>phloretin</a:t>
            </a:r>
            <a:r>
              <a:rPr lang="en-US" sz="600">
                <a:latin typeface="Century Gothic" pitchFamily="34" charset="0"/>
              </a:rPr>
              <a:t> inhibited proliferation in a concentration-independent manner, but with a </a:t>
            </a:r>
            <a:r>
              <a:rPr lang="en-US" sz="600" b="1">
                <a:latin typeface="Century Gothic" pitchFamily="34" charset="0"/>
              </a:rPr>
              <a:t>minor effect in MCF-7 cell line</a:t>
            </a:r>
            <a:r>
              <a:rPr lang="en-US" sz="600">
                <a:latin typeface="Century Gothic" pitchFamily="34" charset="0"/>
              </a:rPr>
              <a:t>.</a:t>
            </a:r>
          </a:p>
        </p:txBody>
      </p:sp>
      <p:sp>
        <p:nvSpPr>
          <p:cNvPr id="2078" name="Rectângulo 19"/>
          <p:cNvSpPr>
            <a:spLocks noChangeArrowheads="1"/>
          </p:cNvSpPr>
          <p:nvPr/>
        </p:nvSpPr>
        <p:spPr bwMode="auto">
          <a:xfrm>
            <a:off x="2922588" y="5581650"/>
            <a:ext cx="17081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" b="1">
                <a:latin typeface="Century Gothic" pitchFamily="34" charset="0"/>
              </a:rPr>
              <a:t>Phenolic extracts from three apple cultivars </a:t>
            </a:r>
          </a:p>
          <a:p>
            <a:pPr algn="ctr">
              <a:lnSpc>
                <a:spcPct val="150000"/>
              </a:lnSpc>
            </a:pPr>
            <a:r>
              <a:rPr lang="en-US" sz="500" b="1">
                <a:latin typeface="Century Gothic" pitchFamily="34" charset="0"/>
              </a:rPr>
              <a:t>in HT-29 cell line</a:t>
            </a:r>
          </a:p>
        </p:txBody>
      </p:sp>
      <p:sp>
        <p:nvSpPr>
          <p:cNvPr id="2079" name="Rectângulo 19"/>
          <p:cNvSpPr>
            <a:spLocks noChangeArrowheads="1"/>
          </p:cNvSpPr>
          <p:nvPr/>
        </p:nvSpPr>
        <p:spPr bwMode="auto">
          <a:xfrm>
            <a:off x="5051425" y="5581650"/>
            <a:ext cx="14065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264" tIns="10132" rIns="20264" bIns="10132" anchor="ctr">
            <a:spAutoFit/>
          </a:bodyPr>
          <a:lstStyle/>
          <a:p>
            <a:pPr marL="336550" indent="-336550" algn="ctr">
              <a:lnSpc>
                <a:spcPct val="150000"/>
              </a:lnSpc>
            </a:pPr>
            <a:r>
              <a:rPr lang="en-US" sz="500" b="1">
                <a:latin typeface="Century Gothic" pitchFamily="34" charset="0"/>
              </a:rPr>
              <a:t>Individual phytochemicals in apple</a:t>
            </a:r>
          </a:p>
          <a:p>
            <a:pPr marL="336550" indent="-336550" algn="ctr">
              <a:lnSpc>
                <a:spcPct val="150000"/>
              </a:lnSpc>
            </a:pPr>
            <a:r>
              <a:rPr lang="en-US" sz="500" b="1">
                <a:latin typeface="Century Gothic" pitchFamily="34" charset="0"/>
              </a:rPr>
              <a:t>In HT-29 and MCF7 cells lines</a:t>
            </a: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4908550" y="7143750"/>
            <a:ext cx="1692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550" tIns="8275" rIns="16550" bIns="8275" anchor="ctr">
            <a:spAutoFit/>
          </a:bodyPr>
          <a:lstStyle/>
          <a:p>
            <a:pPr algn="just" defTabSz="957653" eaLnBrk="0" hangingPunct="0">
              <a:defRPr/>
            </a:pPr>
            <a:r>
              <a:rPr lang="en-US" sz="400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Table 1</a:t>
            </a:r>
            <a:r>
              <a:rPr lang="en-US" sz="400" dirty="0">
                <a:latin typeface="Century Gothic" pitchFamily="34" charset="0"/>
              </a:rPr>
              <a:t>. Effect of Individual </a:t>
            </a:r>
            <a:r>
              <a:rPr lang="en-US" sz="400" dirty="0" err="1">
                <a:latin typeface="Century Gothic" pitchFamily="34" charset="0"/>
              </a:rPr>
              <a:t>phytochemicals</a:t>
            </a:r>
            <a:r>
              <a:rPr lang="en-US" sz="400" dirty="0">
                <a:latin typeface="Century Gothic" pitchFamily="34" charset="0"/>
              </a:rPr>
              <a:t> in apple: </a:t>
            </a:r>
            <a:r>
              <a:rPr lang="en-US" sz="400" dirty="0" err="1">
                <a:latin typeface="Century Gothic" pitchFamily="34" charset="0"/>
              </a:rPr>
              <a:t>chlorogenic</a:t>
            </a:r>
            <a:r>
              <a:rPr lang="en-US" sz="400" dirty="0">
                <a:latin typeface="Century Gothic" pitchFamily="34" charset="0"/>
              </a:rPr>
              <a:t> acid, </a:t>
            </a:r>
            <a:r>
              <a:rPr lang="en-US" sz="400" dirty="0" err="1">
                <a:latin typeface="Century Gothic" pitchFamily="34" charset="0"/>
              </a:rPr>
              <a:t>phloridzin</a:t>
            </a:r>
            <a:r>
              <a:rPr lang="en-US" sz="400" dirty="0">
                <a:latin typeface="Century Gothic" pitchFamily="34" charset="0"/>
              </a:rPr>
              <a:t> and </a:t>
            </a:r>
            <a:r>
              <a:rPr lang="en-US" sz="400" dirty="0" err="1">
                <a:latin typeface="Century Gothic" pitchFamily="34" charset="0"/>
              </a:rPr>
              <a:t>phloretin</a:t>
            </a:r>
            <a:r>
              <a:rPr lang="en-US" sz="400" dirty="0">
                <a:latin typeface="Century Gothic" pitchFamily="34" charset="0"/>
              </a:rPr>
              <a:t>, on (</a:t>
            </a:r>
            <a:r>
              <a:rPr lang="en-US" sz="400" b="1" dirty="0">
                <a:latin typeface="Century Gothic" pitchFamily="34" charset="0"/>
              </a:rPr>
              <a:t>A</a:t>
            </a:r>
            <a:r>
              <a:rPr lang="en-US" sz="400" dirty="0">
                <a:latin typeface="Century Gothic" pitchFamily="34" charset="0"/>
              </a:rPr>
              <a:t>) HT-29 (human colon cancer cell line) and (</a:t>
            </a:r>
            <a:r>
              <a:rPr lang="en-US" sz="400" b="1" dirty="0">
                <a:latin typeface="Century Gothic" pitchFamily="34" charset="0"/>
              </a:rPr>
              <a:t>B</a:t>
            </a:r>
            <a:r>
              <a:rPr lang="en-US" sz="400" dirty="0">
                <a:latin typeface="Century Gothic" pitchFamily="34" charset="0"/>
              </a:rPr>
              <a:t>) MCF7 (breast carcinoma cell line) proliferation. Values are represented as mean of the % of control group ± S.E.M. Statistical analysis with </a:t>
            </a:r>
            <a:r>
              <a:rPr lang="en-US" sz="400" dirty="0" err="1">
                <a:latin typeface="Century Gothic" pitchFamily="34" charset="0"/>
              </a:rPr>
              <a:t>Kruskal</a:t>
            </a:r>
            <a:r>
              <a:rPr lang="en-US" sz="400" dirty="0">
                <a:latin typeface="Century Gothic" pitchFamily="34" charset="0"/>
              </a:rPr>
              <a:t>-Wallis test, followed by Dunn's Multiple Comparison post test: </a:t>
            </a:r>
            <a:r>
              <a:rPr lang="en-US" sz="400" b="1" i="1" dirty="0">
                <a:latin typeface="Century Gothic" pitchFamily="34" charset="0"/>
              </a:rPr>
              <a:t>*</a:t>
            </a:r>
            <a:r>
              <a:rPr lang="en-US" sz="400" dirty="0">
                <a:latin typeface="Century Gothic" pitchFamily="34" charset="0"/>
              </a:rPr>
              <a:t> </a:t>
            </a:r>
            <a:r>
              <a:rPr lang="en-US" sz="400" i="1" dirty="0">
                <a:latin typeface="Century Gothic" pitchFamily="34" charset="0"/>
              </a:rPr>
              <a:t>P</a:t>
            </a:r>
            <a:r>
              <a:rPr lang="en-US" sz="400" dirty="0">
                <a:latin typeface="Century Gothic" pitchFamily="34" charset="0"/>
              </a:rPr>
              <a:t> &lt; 0.05.</a:t>
            </a:r>
          </a:p>
        </p:txBody>
      </p:sp>
      <p:pic>
        <p:nvPicPr>
          <p:cNvPr id="42" name="Imagem 41" descr="Imagem2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99426" y="5913888"/>
            <a:ext cx="1910430" cy="117256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2091" name="Picture 43" descr="C:\Users\Tunauac\Desktop\ox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4234" y="2021144"/>
            <a:ext cx="2267873" cy="122843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92" name="Picture 44" descr="C:\Users\Tunauac\Desktop\G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0950" y="1791837"/>
            <a:ext cx="1498668" cy="152325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93" name="Picture 45" descr="C:\Users\Tunauac\Desktop\enzimas maçã pos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4234" y="3611901"/>
            <a:ext cx="2645852" cy="1685060"/>
          </a:xfrm>
          <a:prstGeom prst="roundRect">
            <a:avLst/>
          </a:prstGeom>
          <a:noFill/>
          <a:effectLst>
            <a:softEdge rad="127000"/>
          </a:effectLst>
        </p:spPr>
      </p:pic>
      <p:grpSp>
        <p:nvGrpSpPr>
          <p:cNvPr id="2085" name="Grupo 15"/>
          <p:cNvGrpSpPr>
            <a:grpSpLocks noChangeAspect="1"/>
          </p:cNvGrpSpPr>
          <p:nvPr/>
        </p:nvGrpSpPr>
        <p:grpSpPr bwMode="auto">
          <a:xfrm>
            <a:off x="238125" y="1562100"/>
            <a:ext cx="917575" cy="427038"/>
            <a:chOff x="1057169" y="7243662"/>
            <a:chExt cx="3073400" cy="1317625"/>
          </a:xfrm>
        </p:grpSpPr>
        <p:pic>
          <p:nvPicPr>
            <p:cNvPr id="2087" name="Picture 2767" descr="Imagem3 transp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57169" y="7243662"/>
              <a:ext cx="3073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8" name="Picture 2769" descr="logo FMUP transparente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30194" y="8121550"/>
              <a:ext cx="2879725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86" name="Imagem 49" descr="logo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2700" y="1579563"/>
            <a:ext cx="1143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1284</Words>
  <Application>Microsoft Office PowerPoint</Application>
  <PresentationFormat>Papel A4 (210x297 mm)</PresentationFormat>
  <Paragraphs>59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</vt:lpstr>
      <vt:lpstr>Tema do Office</vt:lpstr>
      <vt:lpstr>Diapositivo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Tunauac</dc:creator>
  <cp:lastModifiedBy>Vera</cp:lastModifiedBy>
  <cp:revision>202</cp:revision>
  <dcterms:created xsi:type="dcterms:W3CDTF">2008-06-20T10:16:22Z</dcterms:created>
  <dcterms:modified xsi:type="dcterms:W3CDTF">2014-04-06T16:44:10Z</dcterms:modified>
</cp:coreProperties>
</file>